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7" r:id="rId4"/>
    <p:sldId id="259" r:id="rId5"/>
    <p:sldId id="295" r:id="rId6"/>
    <p:sldId id="260" r:id="rId7"/>
    <p:sldId id="265" r:id="rId8"/>
    <p:sldId id="267" r:id="rId9"/>
    <p:sldId id="268" r:id="rId10"/>
    <p:sldId id="269" r:id="rId11"/>
    <p:sldId id="273" r:id="rId12"/>
    <p:sldId id="274" r:id="rId13"/>
    <p:sldId id="272" r:id="rId14"/>
    <p:sldId id="277" r:id="rId15"/>
    <p:sldId id="289" r:id="rId16"/>
    <p:sldId id="279" r:id="rId17"/>
    <p:sldId id="293" r:id="rId18"/>
    <p:sldId id="278" r:id="rId19"/>
    <p:sldId id="280" r:id="rId20"/>
    <p:sldId id="281" r:id="rId21"/>
    <p:sldId id="282" r:id="rId22"/>
    <p:sldId id="283" r:id="rId23"/>
    <p:sldId id="285" r:id="rId24"/>
    <p:sldId id="286" r:id="rId25"/>
    <p:sldId id="287" r:id="rId26"/>
    <p:sldId id="271" r:id="rId27"/>
    <p:sldId id="266" r:id="rId28"/>
    <p:sldId id="291" r:id="rId29"/>
    <p:sldId id="294" r:id="rId30"/>
  </p:sldIdLst>
  <p:sldSz cx="13716000" cy="8229600"/>
  <p:notesSz cx="6858000" cy="9144000"/>
  <p:defaultTextStyle>
    <a:defPPr>
      <a:defRPr lang="en-US"/>
    </a:defPPr>
    <a:lvl1pPr marL="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2700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54008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81012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08016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3502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6202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389029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16033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57" d="100"/>
          <a:sy n="57" d="100"/>
        </p:scale>
        <p:origin x="-900" y="-90"/>
      </p:cViewPr>
      <p:guideLst>
        <p:guide orient="horz" pos="2592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ED6B9-B907-4E85-B06A-F1D5B976A546}" type="datetimeFigureOut">
              <a:rPr lang="en-US" smtClean="0"/>
              <a:t>06-Aug-16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07A81-3579-4F1E-8B48-858138CA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6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শুভেচ্ছা জানাবেন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 আপনাদের নিজস্ব কলাকৌশল প্রয়োগ করেও সুন্দর ভাবে ক্লাসটি উপস্থাপন করতে পারেন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59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জোড়ায়   প্রশ্ন করে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96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 বাংলাদেশ গড়ার লক্ষ্যে দেশের বাইরে (ভারত) ট্রেনিংরত এক কোটি 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বাঙালির মুক্তিযুদ্ধে অংশ গ্রহণের প্রেরণা ও প্রস্তুতি সম্পর্কে শিক্ষার্থীরা বলতে পারবে</a:t>
            </a:r>
            <a:endParaRPr lang="en-US" sz="1200" dirty="0" smtClean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73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 বাংলাদেশ গড়ার লক্ষ্যে দেশের ভেতরে এক প্রান্ত থেকে আরেক প্রান্তে  এক কোটি 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বাঙালির যুদ্ধ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যুদ্ধের প্রস্তুতি সম্পর্কে শিক্ষার্থীরা বলতে পারবে ও তাদের মধ্যে দেশপ্রেম সৃষ্টি হবে</a:t>
            </a:r>
            <a:endParaRPr lang="en-US" sz="1200" dirty="0" smtClean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4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পাকিস্থানি হানাদার বাহিনীর অমানসিক নির্মম হত্যাযজ্ঞ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সম্পর্কে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 বলতে পারবে</a:t>
            </a:r>
            <a:endParaRPr lang="en-US" sz="1200" dirty="0" smtClean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22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মুক্তিযোদ্ধাসমেত অসংখ্য নর-নারী-শিশুকে নদীর ধার ঘেঁষে গড়ে ওঠা চরগুলোর বিরান এলাকায় জড়ো করে খুন করেছিল হানাদার বাহিনী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বাংলা এই ইতিহাস শিক্ষার্থীরা বিলতে পারবে এবং স্বাধীনতা বিরুধিদের বিরুদ্ধে রুখে দাঁড়াতে পারবে</a:t>
            </a:r>
            <a:endParaRPr lang="en-US" sz="1200" dirty="0" smtClean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01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স্বাধীন-দেশ গড়ার </a:t>
            </a:r>
            <a:r>
              <a:rPr lang="en-US" sz="1200" dirty="0" err="1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মুক্তিযুদ্ধে অংশগ্রহণ করে সকল বয়সের এবং সকল শ্রেণির বাঙালি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সে সম্পর্কে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 ব্যাখ্যা করতে পারবে</a:t>
            </a: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07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 হওয়ার পর ঘরে ফিরছে বিজয়ী  জনতা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এবং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তাঁদের স্বজন হারানোর ব্যাথা এবং স্বাধীন বাংলাদেশ অর্জন করার উচ্ছাস বর্ণনা করতে পারবে</a:t>
            </a:r>
            <a:endParaRPr lang="en-US" sz="1200" dirty="0" smtClean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37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অসংখ্য নর-নারী-শিশুকে হত্যা করেছিল যেসব বদ্ধভূমিতে-তার স্মৃতিতে বাঙালি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 স্মৃতি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ফলক সম্পর্কে বর্ণনা করতে পারবে</a:t>
            </a:r>
            <a:endParaRPr lang="en-US" sz="1200" dirty="0" smtClean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97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আপনজন হারানোর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বধ্যভূমিগুলো পরিণত হয়েছে শহিদভূমিরূপে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সে বিষয়ে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ব্যাখ্যা করতে পারবে</a:t>
            </a:r>
            <a:endParaRPr lang="en-US" sz="1200" dirty="0" smtClean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1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আপনজনদের প্রতি শ্রদ্ধা নিদর্শনে স্মৃতিফলক’-যা  অন্যায়ের বিরুদ্ধে রুখে দাঁড়ানোর প্রেরণা দেয়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তা থেকে মুক্তিযোদ্ধাদের প্রতি  শ্রদ্ধা নিবেদনে চেতনা পাবে</a:t>
            </a:r>
            <a:endParaRPr lang="en-US" sz="1200" dirty="0" smtClean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11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প্রেষণা সৃষ্টি করতে শিক্ষক মন্ডলী অন্য উপকরণ বা ছবি ও ব্যবহার করতে পারবেন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76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শহিদ মিনার রূপে বধ্যভূমিতে শহিদদের আত্মার প্রতি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</a:t>
            </a: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স্মৃতি নিদর্শন ও শ্রদ্ধা নিবেদন</a:t>
            </a:r>
            <a:r>
              <a:rPr lang="bn-IN" sz="1200" baseline="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করবে</a:t>
            </a:r>
            <a:r>
              <a:rPr lang="bn-BD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ফুল ও মাল্যদান </a:t>
            </a:r>
            <a:r>
              <a:rPr lang="bn-IN" sz="1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করে</a:t>
            </a:r>
            <a:endParaRPr lang="en-US" sz="1200" dirty="0" smtClean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771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একের অধিক দলে বিভক্ত করে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07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ককভাবে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71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ককভাবে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365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২০-২৫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মিনিটের মধ্যে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লেখা শেষ করতে পারবে এমন একটি বাড়ির কাজের মধ্য দিয়ে পাঠটি শিক্ষার্থীদের স্মৃতিতে ধারন করে রাখার ক্ষমতা আদায় করা যেতে পারে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41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ধন্যবাদ জানিয়ে শ্রেণিকক্ষ ত্যাগ করবেন।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336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 ঘোষনা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16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একটি ক্লিক করলে প্রশ্ন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এবং পরবর্তী ক্লিক করলে উত্তর আসবে,এই ভাবে পর্যায়ক্রমে প্রশ্ন করে ও উত্তর আদায় করার মধ্য দিয়ে  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রণেশ দাশগুপ্ত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এর  সংক্ষিপ্ত 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 শিক্ষার্থীদের বোধগম্য হবে।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6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এককভাবে   প্রশ্ন করে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16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শুদ্ধউচ্চারণে পঠিত অংশটুকু পড়ে 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শোনাবেন এবং শিক্ষার্থীদের মনোযোগ দিয়ে শুনতে বলবেন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19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দুই বা তিনজন শিক্ষার্থী দিয়ে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পঠিত    অংশ থেকে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সঠিক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পড়তে দিবেন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অন্য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শিক্ষার্থীদের মনোযোগ দিয়ে শুনতে বলবেন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17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প্রতিটি শব্দের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অর্থ ছবিসহ উল্লেখ করা হয়েছে,এতে শিক্ষার্থীরা প্রথমে শব্দ এবং পরে ছবিসহ শব্দের অর্থ শিখবে ও বাক্য তৈরি করবে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7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প্রতিটি শব্দের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অর্থ ছবিসহ উল্লেখ করা হয়েছে,এতে শিক্ষার্থীরা প্রথমে শব্দ এবং পরে ছবিসহ শব্দের অর্থ শিখবে ও বাক্য তৈরি করবে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6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556511"/>
            <a:ext cx="11658600" cy="17640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663440"/>
            <a:ext cx="960120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8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1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20240"/>
            <a:ext cx="12344400" cy="54311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29566"/>
            <a:ext cx="3086100" cy="702183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9566"/>
            <a:ext cx="9029700" cy="70218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20240"/>
            <a:ext cx="12344400" cy="54311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288281"/>
            <a:ext cx="11658600" cy="1634490"/>
          </a:xfrm>
          <a:prstGeom prst="rect">
            <a:avLst/>
          </a:prstGeo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488056"/>
            <a:ext cx="11658600" cy="18002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2700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540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810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5080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1350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620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890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50160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20240"/>
            <a:ext cx="6057900" cy="5431156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920240"/>
            <a:ext cx="6057900" cy="5431156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42136"/>
            <a:ext cx="6060282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09850"/>
            <a:ext cx="6060282" cy="4741546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842136"/>
            <a:ext cx="6062663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609850"/>
            <a:ext cx="6062663" cy="4741546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27660"/>
            <a:ext cx="4512470" cy="1394460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27660"/>
            <a:ext cx="7667625" cy="7023736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3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722120"/>
            <a:ext cx="4512470" cy="5629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760720"/>
            <a:ext cx="8229600" cy="680086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735330"/>
            <a:ext cx="8229600" cy="4937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/>
            </a:lvl1pPr>
            <a:lvl2pPr marL="627004" indent="0">
              <a:buNone/>
              <a:defRPr sz="3800"/>
            </a:lvl2pPr>
            <a:lvl3pPr marL="1254008" indent="0">
              <a:buNone/>
              <a:defRPr sz="3300"/>
            </a:lvl3pPr>
            <a:lvl4pPr marL="1881012" indent="0">
              <a:buNone/>
              <a:defRPr sz="2700"/>
            </a:lvl4pPr>
            <a:lvl5pPr marL="2508016" indent="0">
              <a:buNone/>
              <a:defRPr sz="2700"/>
            </a:lvl5pPr>
            <a:lvl6pPr marL="3135020" indent="0">
              <a:buNone/>
              <a:defRPr sz="2700"/>
            </a:lvl6pPr>
            <a:lvl7pPr marL="3762024" indent="0">
              <a:buNone/>
              <a:defRPr sz="2700"/>
            </a:lvl7pPr>
            <a:lvl8pPr marL="4389029" indent="0">
              <a:buNone/>
              <a:defRPr sz="2700"/>
            </a:lvl8pPr>
            <a:lvl9pPr marL="5016033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440806"/>
            <a:ext cx="8229600" cy="9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54008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253" indent="-470253" algn="l" defTabSz="1254008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18882" indent="-391878" algn="l" defTabSz="1254008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510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14" indent="-313502" algn="l" defTabSz="125400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518" indent="-313502" algn="l" defTabSz="125400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48522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27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02531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29535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0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08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012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016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502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202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029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16033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914400"/>
            <a:ext cx="824938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স্লাইডটি সম্মানিত শিক্ষকবৃন্দের </a:t>
            </a:r>
            <a:r>
              <a:rPr lang="bn-BD" sz="4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endParaRPr lang="en-US" sz="48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600" y="2286000"/>
            <a:ext cx="9372600" cy="5181600"/>
          </a:xfrm>
          <a:prstGeom prst="ellipse">
            <a:avLst/>
          </a:prstGeom>
          <a:solidFill>
            <a:srgbClr val="FBDCF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bn-BD" sz="3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অনুগ্রহপূর্বক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শিক্ষকগণ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341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00" y="228600"/>
            <a:ext cx="2209800" cy="83099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9793622" cy="66294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825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04800"/>
            <a:ext cx="4038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381000" y="19050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0" y="19050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১৯৭১ সালে স্বাধীনতার জন্য সংঘটিত যুদ্ধ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638800"/>
            <a:ext cx="3429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9200"/>
            <a:ext cx="3429000" cy="2019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Pentagon 9"/>
          <p:cNvSpPr/>
          <p:nvPr/>
        </p:nvSpPr>
        <p:spPr>
          <a:xfrm>
            <a:off x="457200" y="40386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হত্যাযজ্ঞ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429000"/>
            <a:ext cx="3429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620000" y="40386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নির্মম হত্যাকান্ড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81000" y="63246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বধ্যভূমি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200" y="64008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বধ বা হত্যা করার স্থান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48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04800"/>
            <a:ext cx="4038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381000" y="16764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শহিদভূমি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4335" y="1679171"/>
            <a:ext cx="54864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বীর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সন্তানদের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স্মরণে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স্মৃতিসৌধ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457200" y="40386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স্টেনগান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6200" y="4038600"/>
            <a:ext cx="5486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একধরনের যুদ্ধা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স্ত্র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81000" y="63246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যো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দ্ধা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200" y="64008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স্বাধীনতার জন্য যারা যুদ্ধ করেছেন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429000"/>
            <a:ext cx="3429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638800"/>
            <a:ext cx="3429000" cy="2247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90" y="1214794"/>
            <a:ext cx="3448310" cy="1985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539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381000"/>
            <a:ext cx="3124200" cy="769441"/>
          </a:xfrm>
          <a:prstGeom prst="rect">
            <a:avLst/>
          </a:prstGeom>
          <a:solidFill>
            <a:schemeClr val="bg1"/>
          </a:solidFill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6248400"/>
            <a:ext cx="9601200" cy="132343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আলবদর, বধ্যভূমি, ১৯৭১, ঘরে ফেরা মানুষ শব্দগুলো দিয়ে</a:t>
            </a:r>
            <a:r>
              <a:rPr lang="bn-BD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আলোচনা করে দু’টি করে বাক্য লেখ।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71601"/>
            <a:ext cx="8458200" cy="449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533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6952565"/>
            <a:ext cx="10995862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একাত্তরের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দেশের বাইরে 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চলে গিয়েছিল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 কোটি লোক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"/>
            <a:ext cx="11148262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14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553200"/>
            <a:ext cx="76962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দেশের ভেতরে এক প্রান্ত থেকে আরেক প্রান্তে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ছুটে বেড়িয়েছিল 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আরও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এক কোটি 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বাঙালি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1000"/>
            <a:ext cx="9311298" cy="581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394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85800"/>
            <a:ext cx="9334688" cy="601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6934200"/>
            <a:ext cx="80010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পাকিস্থানি হানাদার বাহিনীর অমা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নুষিক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নির্মম হত্যাযজ্ঞ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3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6629400"/>
            <a:ext cx="105918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মুক্তিযোদ্ধাসমেত অসংখ্য নর-নারী-শিশুকে নদীর ধার ঘেঁষে গড়ে </a:t>
            </a:r>
            <a:r>
              <a:rPr lang="bn-BD" sz="36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ঠা চরগুলোর বিরান এলাকায় জড়ো করে খুন করেছিল হানাদার বাহিনী।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0999"/>
            <a:ext cx="6578600" cy="5943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6324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7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304800"/>
            <a:ext cx="9296401" cy="617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71800" y="6705600"/>
            <a:ext cx="75438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স্বাধীন-দেশ গড়ার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মুক্তিযুদ্ধে অংশগ্রহণ করে সকল বয়সের এবং সকল শ্রেণির বাঙালি।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67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85800"/>
            <a:ext cx="10058400" cy="5677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62300" y="6754831"/>
            <a:ext cx="70866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স্বাধীন হওয়ার পর ঘরে ফিরছে বিজয়ী  জনতা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68" y="0"/>
            <a:ext cx="13783568" cy="82211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67200" y="1905000"/>
            <a:ext cx="5562600" cy="18620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 smtClean="0">
                <a:ln w="1143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cap="none" spc="50" dirty="0">
              <a:ln w="11430"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2"/>
          <a:stretch/>
        </p:blipFill>
        <p:spPr>
          <a:xfrm>
            <a:off x="6858000" y="4155"/>
            <a:ext cx="6858001" cy="8225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26"/>
          <a:stretch/>
        </p:blipFill>
        <p:spPr>
          <a:xfrm>
            <a:off x="-20782" y="0"/>
            <a:ext cx="6954982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2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09600"/>
            <a:ext cx="5976878" cy="594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5" y="609600"/>
            <a:ext cx="6114535" cy="5962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6934200"/>
            <a:ext cx="115062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অসংখ্য নর-নারী-শিশুকে হত্যা করেছিল যেসব বদ্ধভূমিতে-তার স্মৃতিতে বাঙালি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3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6553200"/>
            <a:ext cx="6781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বধ্যভূমিগুলো পরিণত হয়েছে শ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হী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দভূমিরূপে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762000"/>
            <a:ext cx="6019800" cy="5106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81455"/>
            <a:ext cx="6096000" cy="5087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210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6477000"/>
            <a:ext cx="80010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‘আপনজনদের প্রতি শ্রদ্ধা নিদর্শনে স্মৃতিফলক’-যা  অন্যায়ের বিরুদ্ধে রুখে দাঁড়ানোর প্রেরণা দেয়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09600"/>
            <a:ext cx="7931149" cy="5532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405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6400799"/>
            <a:ext cx="77724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হী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স্মৃ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তি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ফলক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রূপে বধ্যভূমিতে শ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হী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দদের আত্মার প্রতি স্মৃতি নিদর্শন ও শ্রদ্ধা নিবেদনে ফুল ও মাল্যদান 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705" y="592975"/>
            <a:ext cx="9460902" cy="5429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221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00" y="381000"/>
            <a:ext cx="28194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71600"/>
            <a:ext cx="7696200" cy="480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 Diagonal Corner Rectangle 3"/>
          <p:cNvSpPr/>
          <p:nvPr/>
        </p:nvSpPr>
        <p:spPr>
          <a:xfrm>
            <a:off x="2514600" y="6400800"/>
            <a:ext cx="8839200" cy="1339345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শহীদদের স্মরণে বধ্যভূমি সংরক্ষণে তোমার ভূমিকা কী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দলে আলোচনা করে পাঁচটি বা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ক্যে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লেখ।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763000" y="609600"/>
            <a:ext cx="2777837" cy="479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381000"/>
            <a:ext cx="16002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295400"/>
            <a:ext cx="80010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1.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মাল্যদান গল্পের কেন্দ্রীয় বিষয় কি?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399" y="2057400"/>
            <a:ext cx="5105401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বধ্যভূমি  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6670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ভাষা আন্দোলন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399" y="3276600"/>
            <a:ext cx="5105401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ছাত্র সম্মেলন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8862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বাঙালির বিজয়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90600" y="20574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4572000"/>
            <a:ext cx="8153400" cy="6858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রণেশ দাশগুপ্ত কত খৃষ্টাব্দে জন্মগ্রহণ করেন? 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55626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১৯১০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61722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১৯১১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67818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১৯১২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0" y="73914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১৯১৩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4400" y="67818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58200" y="533400"/>
            <a:ext cx="2777837" cy="479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381000"/>
            <a:ext cx="16002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1524000"/>
            <a:ext cx="76200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বধ্যভূমির স্মৃতিফলক সাক্ষ্য বহন করে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2258242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লাখো মানুষের আত্মত্যাগ 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4024" y="2893093"/>
            <a:ext cx="4051376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পাকিস্থানিদের হিংস্রতা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36576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বাঙালির করুণ ইতিহাস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4343400"/>
            <a:ext cx="6116105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5029200"/>
            <a:ext cx="4036799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799" y="6248400"/>
            <a:ext cx="4017533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6799" y="5638800"/>
            <a:ext cx="4038601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6800" y="67818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i,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66800" y="6781800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7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438400" y="6477000"/>
            <a:ext cx="8839200" cy="1339345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তোমার এলাকার একজন শহীদ মুক্তিযোদ্ধার জীবনের উপর একটি প্রতিবেদন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লিখে আনবে।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457200"/>
            <a:ext cx="2667000" cy="83099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5" b="6632"/>
          <a:stretch/>
        </p:blipFill>
        <p:spPr>
          <a:xfrm>
            <a:off x="2819400" y="1524000"/>
            <a:ext cx="7755135" cy="4612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241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68" y="0"/>
            <a:ext cx="13783568" cy="82211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67200" y="1905000"/>
            <a:ext cx="5562600" cy="18620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 smtClean="0">
                <a:ln w="1143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cap="none" spc="50" dirty="0">
              <a:ln w="11430"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2"/>
          <a:stretch/>
        </p:blipFill>
        <p:spPr>
          <a:xfrm>
            <a:off x="6858000" y="4155"/>
            <a:ext cx="6858001" cy="8225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26"/>
          <a:stretch/>
        </p:blipFill>
        <p:spPr>
          <a:xfrm>
            <a:off x="-20782" y="0"/>
            <a:ext cx="6954982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2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4831904" y="1332496"/>
            <a:ext cx="3505200" cy="1543080"/>
          </a:xfrm>
          <a:prstGeom prst="ellipse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কৃতজ্ঞতা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স্বীকার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S Reference Specialty" pitchFamily="2" charset="2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317304" y="3618496"/>
            <a:ext cx="878693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88704" y="4761496"/>
            <a:ext cx="9289032" cy="2800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সম্পাদক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যাঁদের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তত্ত্বাবধানে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তাঁরা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endParaRPr lang="en-US" altLang="en-US" sz="28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ফেরদৌস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হোসেন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সহযো</a:t>
            </a:r>
            <a:r>
              <a:rPr lang="bn-IN" altLang="en-US" sz="2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গী</a:t>
            </a:r>
            <a:r>
              <a:rPr lang="en-US" altLang="en-US" sz="2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অধ্যাপক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টিটিসি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খুলনা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</a:p>
          <a:p>
            <a:pPr algn="just"/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নিগার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সুলতানা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সহকা</a:t>
            </a:r>
            <a:r>
              <a:rPr lang="bn-IN" altLang="en-US" sz="2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রী</a:t>
            </a:r>
            <a:r>
              <a:rPr lang="en-US" altLang="en-US" sz="2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অধ্যাপক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ফেনী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সরকারি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কলেজ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ফেনী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</a:p>
          <a:p>
            <a:pPr algn="just"/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জেসমীন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জাহান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খানম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প্রভাষক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টিটিসি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(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মহিলা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),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ময়মনসিংহ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  <a:endParaRPr lang="en-US" altLang="en-US" sz="28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70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533400"/>
            <a:ext cx="20574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743200"/>
            <a:ext cx="7478486" cy="5234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Muslim Balika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19200"/>
            <a:ext cx="1255857" cy="15863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2204259" cy="2755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ound Diagonal Corner Rectangle 9"/>
          <p:cNvSpPr/>
          <p:nvPr/>
        </p:nvSpPr>
        <p:spPr>
          <a:xfrm>
            <a:off x="7315200" y="3381038"/>
            <a:ext cx="5410200" cy="2562561"/>
          </a:xfrm>
          <a:prstGeom prst="round2DiagRect">
            <a:avLst/>
          </a:prstGeom>
          <a:solidFill>
            <a:schemeClr val="bg1"/>
          </a:solidFill>
          <a:ln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91400" y="3581400"/>
            <a:ext cx="51816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       :    সপ্তম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বিষয়      :    বাংলা ১ম পত্র</a:t>
            </a:r>
            <a:endParaRPr lang="bn-BD" sz="32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গদ্য       :    মাল্যদান পাঠ-১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সময়       </a:t>
            </a:r>
            <a:r>
              <a:rPr lang="en-AU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৫০ মিনিট।</a:t>
            </a:r>
            <a:endParaRPr lang="en-US" sz="32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912318" y="3457240"/>
            <a:ext cx="5336081" cy="2562562"/>
          </a:xfrm>
          <a:prstGeom prst="round2DiagRect">
            <a:avLst/>
          </a:prstGeom>
          <a:solidFill>
            <a:schemeClr val="bg1"/>
          </a:solidFill>
          <a:ln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43000" y="3733800"/>
            <a:ext cx="5086647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আনোয়ারা খাতুন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(বাংলা)</a:t>
            </a:r>
          </a:p>
          <a:p>
            <a:pPr algn="just"/>
            <a:r>
              <a:rPr lang="en-US" sz="32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nwarakhatun</a:t>
            </a:r>
            <a:r>
              <a:rPr lang="en-US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riam" pitchFamily="34" charset="-79"/>
                <a:cs typeface="Miriam" pitchFamily="34" charset="-79"/>
              </a:rPr>
              <a:t>70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2600" y="3810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8400" y="6705600"/>
            <a:ext cx="9448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মুসলিম বালিকা উচ্চ বিদ্যালয় ও কলেজ,</a:t>
            </a:r>
            <a:r>
              <a:rPr lang="en-AU" sz="4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ময়মনসিংহ।</a:t>
            </a:r>
          </a:p>
        </p:txBody>
      </p:sp>
    </p:spTree>
    <p:extLst>
      <p:ext uri="{BB962C8B-B14F-4D97-AF65-F5344CB8AC3E}">
        <p14:creationId xmlns:p14="http://schemas.microsoft.com/office/powerpoint/2010/main" val="37639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2667" y="313684"/>
            <a:ext cx="56007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ছবিগুলো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0" y="304800"/>
            <a:ext cx="6629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দেখে আমরা কী বুঝতে পারছি?</a:t>
            </a:r>
            <a:endParaRPr lang="bn-BD" sz="4000" b="1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495800"/>
            <a:ext cx="44196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219200"/>
            <a:ext cx="4495800" cy="2600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495800"/>
            <a:ext cx="4419600" cy="291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209800" y="38100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bn-IN" sz="3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হী</a:t>
            </a:r>
            <a:r>
              <a:rPr lang="bn-BD" sz="3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 স্মরণে ফুলের মালা</a:t>
            </a:r>
            <a:endParaRPr lang="en-US" sz="32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2400" y="38100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বধ্যভূমিতে ফুলের সমারোহ</a:t>
            </a:r>
            <a:endParaRPr lang="en-US" sz="32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74676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স্মৃতিফলকে ফুলদান</a:t>
            </a:r>
            <a:endParaRPr lang="en-US" sz="32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00" y="74676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bn-IN" sz="3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হী</a:t>
            </a:r>
            <a:r>
              <a:rPr lang="bn-BD" sz="3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 স্মরণে মাল্যদান</a:t>
            </a:r>
            <a:endParaRPr lang="en-US" sz="32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551302"/>
              </p:ext>
            </p:extLst>
          </p:nvPr>
        </p:nvGraphicFramePr>
        <p:xfrm>
          <a:off x="6248400" y="3886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Packager Shell Object" showAsIcon="1" r:id="rId7" imgW="914400" imgH="771480" progId="Package">
                  <p:embed/>
                </p:oleObj>
              </mc:Choice>
              <mc:Fallback>
                <p:oleObj name="Packager Shell Object" showAsIcon="1" r:id="rId7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48400" y="38862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172200" y="3886200"/>
            <a:ext cx="114300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15" y="1219199"/>
            <a:ext cx="4419600" cy="2590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759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11" grpId="0"/>
      <p:bldP spid="12" grpId="0"/>
      <p:bldP spid="13" grpId="0"/>
      <p:bldP spid="14" grpId="0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15180"/>
            <a:ext cx="11277600" cy="605067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19800" y="152400"/>
            <a:ext cx="2016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মাল্যদান</a:t>
            </a:r>
            <a:endParaRPr lang="en-US" sz="5400" b="1" cap="none" spc="50" dirty="0">
              <a:ln w="11430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762000"/>
            <a:ext cx="37676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রণেশ দাশগুপ্ত</a:t>
            </a:r>
          </a:p>
          <a:p>
            <a:pPr algn="ctr"/>
            <a:r>
              <a:rPr lang="bn-BD" sz="36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(প্রথম অংশ)</a:t>
            </a:r>
            <a:endParaRPr lang="en-US" sz="3600" b="1" cap="none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152400"/>
            <a:ext cx="1524000" cy="1852447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6547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2600" y="457200"/>
            <a:ext cx="2781300" cy="10156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828800"/>
            <a:ext cx="919374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bn-IN" sz="4800" b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শেষে</a:t>
            </a:r>
            <a:r>
              <a:rPr lang="bn-BD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শিক্ষার্থীরা....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895600"/>
            <a:ext cx="1073287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‘রণেশ দাশগুপ্ত’ এর সংক্ষিপ্ত পরিচয় উল্লেখ করতে পারবে।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6400800"/>
            <a:ext cx="10744200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‘বাংলাদেশের মুক্তিযুদ্ধ ও শহিদভূমি’ </a:t>
            </a:r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স্বরূপ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বর্ণনা করতে পারবে। 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800600"/>
            <a:ext cx="10744200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‘মাল্যদান’ গল্পটি (একাত্তরের মুক্তিযুদ্ধের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…..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বধ্যভূমিগুলো হলো শহিদভূমি পর্যন্ত) শুদ্ধ উচ্চারণে পড়তে পারবে।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3886200"/>
            <a:ext cx="1073287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বাক্যে প্রয়োগ করতে পারবে।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00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05400" y="228600"/>
            <a:ext cx="3118162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800" b="1" cap="none" spc="0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5638800"/>
            <a:ext cx="216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রণেশ দাশগুপ্ত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15000" y="1232595"/>
            <a:ext cx="234109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4600" y="1143000"/>
            <a:ext cx="10166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জন্ম-</a:t>
            </a:r>
            <a:endParaRPr lang="en-US" sz="44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1828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১৯১২ খ্রিষ্টাব্দে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458200" y="2819400"/>
            <a:ext cx="234109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1600" y="2743200"/>
            <a:ext cx="12057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পেশা-</a:t>
            </a:r>
            <a:endParaRPr lang="en-US" sz="44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05800" y="33528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সাংবাদিক, প্রাবন্ধিক ও বুদ্ধিজীবী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534400" y="4876800"/>
            <a:ext cx="2590800" cy="1676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328973" y="4724400"/>
            <a:ext cx="753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গ্রন্থ-</a:t>
            </a:r>
            <a:endParaRPr lang="en-US" sz="36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34400" y="51816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শিল্পীর স্বাধীনতার প্রশ্নে, উপন্যাসের শিল্পরূপ,আয়ত দৃষ্টিতে আয়ত রূপ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0" y="2819400"/>
            <a:ext cx="234109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07604" y="2743200"/>
            <a:ext cx="14927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অগ্রসেনা-</a:t>
            </a:r>
            <a:endParaRPr lang="en-US" sz="36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32766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ব্রিটিশবিরোধী স্বাধীনতা সংগ্রামের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71800" y="4876800"/>
            <a:ext cx="234109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24200" y="4953000"/>
            <a:ext cx="22272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পৈত্রিক আবাস-</a:t>
            </a:r>
            <a:endParaRPr lang="en-US" sz="32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5562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মুন্সীগঞ্জ জেলায়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715000" y="6324600"/>
            <a:ext cx="234109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66278" y="6172200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মৃত্যু-</a:t>
            </a:r>
            <a:endParaRPr lang="en-US" sz="40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5000" y="69342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১৯৯৭ খ্রিষ্টাব্দে</a:t>
            </a:r>
          </a:p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971800"/>
            <a:ext cx="2209801" cy="2686049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7233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0" y="685800"/>
            <a:ext cx="2362200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752600"/>
            <a:ext cx="7518400" cy="472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19400" y="6781800"/>
            <a:ext cx="86106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‘রণেশ দাশগুপ্ত’-এর জীবনী সম্পর্কে পাঁচটি বাক্য লেখ।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85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0" y="533400"/>
            <a:ext cx="20574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9885406" cy="6199322"/>
          </a:xfrm>
          <a:prstGeom prst="rect">
            <a:avLst/>
          </a:prstGeom>
          <a:ln w="28575" cap="sq">
            <a:solidFill>
              <a:srgbClr val="FF66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83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1181</Words>
  <Application>Microsoft Office PowerPoint</Application>
  <PresentationFormat>Custom</PresentationFormat>
  <Paragraphs>162</Paragraphs>
  <Slides>29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SCE</dc:creator>
  <cp:lastModifiedBy>ismail - [2010]</cp:lastModifiedBy>
  <cp:revision>145</cp:revision>
  <dcterms:created xsi:type="dcterms:W3CDTF">2006-08-16T00:00:00Z</dcterms:created>
  <dcterms:modified xsi:type="dcterms:W3CDTF">2016-08-06T09:36:41Z</dcterms:modified>
</cp:coreProperties>
</file>